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4" r:id="rId7"/>
    <p:sldId id="259" r:id="rId8"/>
    <p:sldId id="262" r:id="rId9"/>
    <p:sldId id="263" r:id="rId1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5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BFD72EB3-D775-4518-8279-B63D140EE2BE}"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2054090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BFD72EB3-D775-4518-8279-B63D140EE2BE}"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673774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BFD72EB3-D775-4518-8279-B63D140EE2BE}"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3110595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BFD72EB3-D775-4518-8279-B63D140EE2BE}" type="datetimeFigureOut">
              <a:rPr lang="es-CO" smtClean="0"/>
              <a:t>25/04/2017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3782555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BFD72EB3-D775-4518-8279-B63D140EE2BE}" type="datetimeFigureOut">
              <a:rPr lang="es-CO" smtClean="0"/>
              <a:t>25/04/2017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2179206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BFD72EB3-D775-4518-8279-B63D140EE2BE}" type="datetimeFigureOut">
              <a:rPr lang="es-CO" smtClean="0"/>
              <a:t>25/04/2017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3032907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FD72EB3-D775-4518-8279-B63D140EE2BE}" type="datetimeFigureOut">
              <a:rPr lang="es-CO" smtClean="0"/>
              <a:t>25/04/2017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3072241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BFD72EB3-D775-4518-8279-B63D140EE2BE}" type="datetimeFigureOut">
              <a:rPr lang="es-CO" smtClean="0"/>
              <a:t>25/04/2017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3154000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BFD72EB3-D775-4518-8279-B63D140EE2BE}" type="datetimeFigureOut">
              <a:rPr lang="es-CO" smtClean="0"/>
              <a:t>25/04/2017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1212731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BFD72EB3-D775-4518-8279-B63D140EE2BE}"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3053099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BFD72EB3-D775-4518-8279-B63D140EE2BE}" type="datetimeFigureOut">
              <a:rPr lang="es-CO" smtClean="0"/>
              <a:t>25/04/2017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9FB127C-C305-49C9-BCB4-147361203CA5}" type="slidenum">
              <a:rPr lang="es-CO" smtClean="0"/>
              <a:t>‹Nº›</a:t>
            </a:fld>
            <a:endParaRPr lang="es-CO"/>
          </a:p>
        </p:txBody>
      </p:sp>
    </p:spTree>
    <p:extLst>
      <p:ext uri="{BB962C8B-B14F-4D97-AF65-F5344CB8AC3E}">
        <p14:creationId xmlns:p14="http://schemas.microsoft.com/office/powerpoint/2010/main" val="2404677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D72EB3-D775-4518-8279-B63D140EE2BE}" type="datetimeFigureOut">
              <a:rPr lang="es-CO" smtClean="0"/>
              <a:t>25/04/2017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FB127C-C305-49C9-BCB4-147361203CA5}" type="slidenum">
              <a:rPr lang="es-CO" smtClean="0"/>
              <a:t>‹Nº›</a:t>
            </a:fld>
            <a:endParaRPr lang="es-CO"/>
          </a:p>
        </p:txBody>
      </p:sp>
    </p:spTree>
    <p:extLst>
      <p:ext uri="{BB962C8B-B14F-4D97-AF65-F5344CB8AC3E}">
        <p14:creationId xmlns:p14="http://schemas.microsoft.com/office/powerpoint/2010/main" val="3831553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391265" y="871639"/>
            <a:ext cx="9144000" cy="1989548"/>
          </a:xfrm>
        </p:spPr>
        <p:txBody>
          <a:bodyPr>
            <a:normAutofit fontScale="90000"/>
          </a:bodyPr>
          <a:lstStyle/>
          <a:p>
            <a:r>
              <a:rPr lang="es-CO" dirty="0"/>
              <a:t/>
            </a:r>
            <a:br>
              <a:rPr lang="es-CO" dirty="0"/>
            </a:br>
            <a:r>
              <a:rPr lang="es-CO" dirty="0">
                <a:latin typeface="Bodoni MT" panose="02070603080606020203" pitchFamily="18" charset="0"/>
              </a:rPr>
              <a:t>LAS TRES PERSONAS DE TA TRINIDAD</a:t>
            </a:r>
          </a:p>
        </p:txBody>
      </p:sp>
      <p:pic>
        <p:nvPicPr>
          <p:cNvPr id="4" name="Imagen 3"/>
          <p:cNvPicPr>
            <a:picLocks noChangeAspect="1"/>
          </p:cNvPicPr>
          <p:nvPr/>
        </p:nvPicPr>
        <p:blipFill>
          <a:blip r:embed="rId2"/>
          <a:stretch>
            <a:fillRect/>
          </a:stretch>
        </p:blipFill>
        <p:spPr>
          <a:xfrm>
            <a:off x="2109020" y="3200400"/>
            <a:ext cx="8023122" cy="2904818"/>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92133482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68710"/>
            <a:ext cx="10515600" cy="6282813"/>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buNone/>
            </a:pPr>
            <a:r>
              <a:rPr lang="es-CO" dirty="0"/>
              <a:t>LAS TRES PERSONAS DE LA DIVINIDAD, APARECEN JUNTAS EN OCASIÓN DEL BAUTISMO DEL SEÑOR JESÚS. </a:t>
            </a:r>
          </a:p>
          <a:p>
            <a:r>
              <a:rPr lang="es-CO" b="1" dirty="0">
                <a:solidFill>
                  <a:srgbClr val="FF0000"/>
                </a:solidFill>
              </a:rPr>
              <a:t>Mateo 3: 16, 17.</a:t>
            </a:r>
          </a:p>
          <a:p>
            <a:r>
              <a:rPr lang="es-CO" dirty="0"/>
              <a:t>“</a:t>
            </a:r>
            <a:r>
              <a:rPr lang="es-CO" b="1" i="1" dirty="0"/>
              <a:t>Y </a:t>
            </a:r>
            <a:r>
              <a:rPr lang="es-CO" b="1" i="1" u="sng" dirty="0"/>
              <a:t>Jesús</a:t>
            </a:r>
            <a:r>
              <a:rPr lang="es-CO" b="1" i="1" dirty="0"/>
              <a:t>, después que fue bautizado, subió enseguida del agua, y en ese momento los cielos le fueron abiertos, y vio al </a:t>
            </a:r>
            <a:r>
              <a:rPr lang="es-CO" b="1" i="1" u="sng" dirty="0"/>
              <a:t>Espíritu de Dios</a:t>
            </a:r>
            <a:r>
              <a:rPr lang="es-CO" b="1" i="1" dirty="0"/>
              <a:t> que descendía como paloma y se posaba sobre él. 17 Y se oyó una voz de los cielos que decía: "Este es mi </a:t>
            </a:r>
            <a:r>
              <a:rPr lang="es-CO" b="1" i="1" u="sng" dirty="0"/>
              <a:t>Hijo</a:t>
            </a:r>
            <a:r>
              <a:rPr lang="es-CO" b="1" i="1" dirty="0"/>
              <a:t> amado, en quien tengo complacencia“.</a:t>
            </a:r>
          </a:p>
          <a:p>
            <a:pPr marL="0" indent="0">
              <a:buNone/>
            </a:pPr>
            <a:r>
              <a:rPr lang="es-CO" b="1" u="sng" dirty="0"/>
              <a:t>Veámoslo separadamente</a:t>
            </a:r>
            <a:r>
              <a:rPr lang="es-CO" dirty="0"/>
              <a:t>.</a:t>
            </a:r>
          </a:p>
          <a:p>
            <a:pPr marL="0" indent="0">
              <a:buNone/>
            </a:pPr>
            <a:r>
              <a:rPr lang="es-CO" b="1" dirty="0"/>
              <a:t>Dios Padre: </a:t>
            </a:r>
          </a:p>
          <a:p>
            <a:pPr marL="0" indent="0">
              <a:buNone/>
            </a:pPr>
            <a:r>
              <a:rPr lang="es-CO" dirty="0">
                <a:solidFill>
                  <a:srgbClr val="FF0000"/>
                </a:solidFill>
              </a:rPr>
              <a:t>1 Timoteo 1: 17</a:t>
            </a:r>
            <a:r>
              <a:rPr lang="es-CO" dirty="0"/>
              <a:t>. “</a:t>
            </a:r>
            <a:r>
              <a:rPr lang="es-CO" b="1" i="1" dirty="0"/>
              <a:t>Por tanto, al Rey de los siglos, inmortal, invisible, al único y sabio Dios, sea honor y gloria por los siglos de los siglos</a:t>
            </a:r>
            <a:r>
              <a:rPr lang="es-CO" dirty="0"/>
              <a:t>”. Amén</a:t>
            </a:r>
          </a:p>
          <a:p>
            <a:pPr marL="0" indent="0">
              <a:buNone/>
            </a:pPr>
            <a:endParaRPr lang="es-CO" dirty="0"/>
          </a:p>
          <a:p>
            <a:pPr marL="0" indent="0">
              <a:buNone/>
            </a:pPr>
            <a:r>
              <a:rPr lang="es-CO" b="1" dirty="0"/>
              <a:t>Cristo:</a:t>
            </a:r>
            <a:r>
              <a:rPr lang="es-CO" dirty="0"/>
              <a:t>                     </a:t>
            </a:r>
          </a:p>
          <a:p>
            <a:pPr marL="0" indent="0">
              <a:buNone/>
            </a:pPr>
            <a:r>
              <a:rPr lang="es-CO" dirty="0">
                <a:solidFill>
                  <a:srgbClr val="FF0000"/>
                </a:solidFill>
              </a:rPr>
              <a:t>Juan 1: 1-3,14. “</a:t>
            </a:r>
            <a:r>
              <a:rPr lang="es-CO" b="1" i="1" dirty="0"/>
              <a:t>En el principio era el Verbo, el Verbo estaba con Dios y el Verbo era Dios. 2 Este estaba en el principio con Dios. 3 Todas las cosas por medio de él fueron hechas, y sin él nada de lo que ha sido hecho fue hecho. 14 Y el Verbo se hizo carne y habitó entre nosotros lleno de gracia y de verdad; y vimos su gloria, gloria como del unigénito del Padre</a:t>
            </a:r>
            <a:r>
              <a:rPr lang="es-CO" dirty="0"/>
              <a:t>”.</a:t>
            </a:r>
          </a:p>
          <a:p>
            <a:pPr marL="0" indent="0">
              <a:buNone/>
            </a:pPr>
            <a:endParaRPr lang="es-CO" dirty="0"/>
          </a:p>
          <a:p>
            <a:endParaRPr lang="es-CO" dirty="0"/>
          </a:p>
        </p:txBody>
      </p:sp>
    </p:spTree>
    <p:extLst>
      <p:ext uri="{BB962C8B-B14F-4D97-AF65-F5344CB8AC3E}">
        <p14:creationId xmlns:p14="http://schemas.microsoft.com/office/powerpoint/2010/main" val="210287830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ipe(down)">
                                      <p:cBhvr>
                                        <p:cTn id="16" dur="500"/>
                                        <p:tgtEl>
                                          <p:spTgt spid="3">
                                            <p:txEl>
                                              <p:pRg st="7" end="7"/>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wipe(down)">
                                      <p:cBhvr>
                                        <p:cTn id="19"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21226"/>
            <a:ext cx="10515600" cy="6327058"/>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marL="0" indent="0">
              <a:buNone/>
            </a:pPr>
            <a:r>
              <a:rPr lang="es-CO" b="1" dirty="0"/>
              <a:t>El Espíritu Santo:  </a:t>
            </a:r>
          </a:p>
          <a:p>
            <a:r>
              <a:rPr lang="es-CO" dirty="0">
                <a:solidFill>
                  <a:srgbClr val="FF0000"/>
                </a:solidFill>
              </a:rPr>
              <a:t>Génesis 1: 2.</a:t>
            </a:r>
            <a:r>
              <a:rPr lang="es-CO" dirty="0"/>
              <a:t> “</a:t>
            </a:r>
            <a:r>
              <a:rPr lang="es-CO" b="1" i="1" dirty="0"/>
              <a:t>La tierra estaba desordenada y vacía, las tinieblas estaban sobre la faz del abismo y el espíritu de Dios se movía sobre la faz de las aguas</a:t>
            </a:r>
            <a:r>
              <a:rPr lang="es-CO" dirty="0"/>
              <a:t>”</a:t>
            </a:r>
          </a:p>
          <a:p>
            <a:pPr marL="0" indent="0">
              <a:buNone/>
            </a:pPr>
            <a:r>
              <a:rPr lang="es-CO" dirty="0"/>
              <a:t> </a:t>
            </a:r>
          </a:p>
          <a:p>
            <a:pPr marL="0" indent="0">
              <a:buNone/>
            </a:pPr>
            <a:r>
              <a:rPr lang="es-CO" dirty="0"/>
              <a:t>MÁS EVIDENCIAS BÍBLICAS DE QUE EN LA DIVINIDAD, EXISTEN MÁS DE UNA PERSONA:</a:t>
            </a:r>
          </a:p>
          <a:p>
            <a:r>
              <a:rPr lang="es-CO" dirty="0">
                <a:solidFill>
                  <a:srgbClr val="FF0000"/>
                </a:solidFill>
              </a:rPr>
              <a:t>Génesis 1:26</a:t>
            </a:r>
            <a:r>
              <a:rPr lang="es-CO" dirty="0"/>
              <a:t>. </a:t>
            </a:r>
            <a:r>
              <a:rPr lang="es-CO" b="1" i="1" dirty="0"/>
              <a:t>Entonces dijo Dios: "</a:t>
            </a:r>
            <a:r>
              <a:rPr lang="es-CO" b="1" i="1" u="sng" dirty="0"/>
              <a:t>Hagamos</a:t>
            </a:r>
            <a:r>
              <a:rPr lang="es-CO" b="1" i="1" dirty="0"/>
              <a:t> al hombre a </a:t>
            </a:r>
            <a:r>
              <a:rPr lang="es-CO" b="1" i="1" u="sng" dirty="0"/>
              <a:t>nuestra </a:t>
            </a:r>
            <a:r>
              <a:rPr lang="es-CO" b="1" i="1" dirty="0"/>
              <a:t>imagen, conforme a </a:t>
            </a:r>
            <a:r>
              <a:rPr lang="es-CO" b="1" i="1" u="sng" dirty="0"/>
              <a:t>nuestra</a:t>
            </a:r>
            <a:r>
              <a:rPr lang="es-CO" b="1" i="1" dirty="0"/>
              <a:t> semejanza; y tenga potestad sobre los peces del mar, las aves de los cielos y las bestias, sobre toda la tierra y sobre todo animal que se arrastra sobre la tierra</a:t>
            </a:r>
            <a:r>
              <a:rPr lang="es-CO" dirty="0"/>
              <a:t>”</a:t>
            </a:r>
          </a:p>
          <a:p>
            <a:r>
              <a:rPr lang="es-CO" dirty="0">
                <a:solidFill>
                  <a:srgbClr val="FF0000"/>
                </a:solidFill>
              </a:rPr>
              <a:t>Génesis 3:22</a:t>
            </a:r>
            <a:r>
              <a:rPr lang="es-CO" dirty="0"/>
              <a:t>. “</a:t>
            </a:r>
            <a:r>
              <a:rPr lang="es-CO" b="1" i="1" dirty="0"/>
              <a:t>Luego dijo Jehová Dios: "El hombre ha venido a ser como uno de </a:t>
            </a:r>
            <a:r>
              <a:rPr lang="es-CO" b="1" i="1" u="sng" dirty="0"/>
              <a:t>nosotros</a:t>
            </a:r>
            <a:r>
              <a:rPr lang="es-CO" b="1" i="1" dirty="0"/>
              <a:t>, conocedor del bien y el mal; ahora, pues, que no alargue su mano, tome también del árbol de la vida, coma y viva para siempre</a:t>
            </a:r>
            <a:r>
              <a:rPr lang="es-CO" dirty="0"/>
              <a:t>".</a:t>
            </a:r>
          </a:p>
          <a:p>
            <a:r>
              <a:rPr lang="es-CO" dirty="0">
                <a:solidFill>
                  <a:srgbClr val="FF0000"/>
                </a:solidFill>
              </a:rPr>
              <a:t>Génesis 11:7</a:t>
            </a:r>
            <a:r>
              <a:rPr lang="es-CO" dirty="0"/>
              <a:t>. “</a:t>
            </a:r>
            <a:r>
              <a:rPr lang="es-CO" b="1" i="1" dirty="0"/>
              <a:t>Ahora, pues, </a:t>
            </a:r>
            <a:r>
              <a:rPr lang="es-CO" b="1" i="1" u="sng" dirty="0"/>
              <a:t>descendamos</a:t>
            </a:r>
            <a:r>
              <a:rPr lang="es-CO" b="1" i="1" dirty="0"/>
              <a:t> y </a:t>
            </a:r>
            <a:r>
              <a:rPr lang="es-CO" b="1" i="1" u="sng" dirty="0"/>
              <a:t>confundamos</a:t>
            </a:r>
            <a:r>
              <a:rPr lang="es-CO" b="1" i="1" dirty="0"/>
              <a:t> allí su lengua, para que ninguno entienda el habla de su compañero</a:t>
            </a:r>
            <a:r>
              <a:rPr lang="es-CO" dirty="0"/>
              <a:t>”</a:t>
            </a:r>
          </a:p>
        </p:txBody>
      </p:sp>
    </p:spTree>
    <p:extLst>
      <p:ext uri="{BB962C8B-B14F-4D97-AF65-F5344CB8AC3E}">
        <p14:creationId xmlns:p14="http://schemas.microsoft.com/office/powerpoint/2010/main" val="336887919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circle(in)">
                                      <p:cBhvr>
                                        <p:cTn id="13" dur="2000"/>
                                        <p:tgtEl>
                                          <p:spTgt spid="3">
                                            <p:txEl>
                                              <p:pRg st="5" end="5"/>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circle(in)">
                                      <p:cBhvr>
                                        <p:cTn id="16"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r>
              <a:rPr lang="es-CO" b="1" i="1" dirty="0"/>
              <a:t>LAS TRES PEERSONAS DE LA TRINIDAD.  </a:t>
            </a:r>
          </a:p>
        </p:txBody>
      </p:sp>
      <p:sp>
        <p:nvSpPr>
          <p:cNvPr id="3" name="Marcador de contenido 2"/>
          <p:cNvSpPr>
            <a:spLocks noGrp="1"/>
          </p:cNvSpPr>
          <p:nvPr>
            <p:ph idx="1"/>
          </p:nvPr>
        </p:nvSpPr>
        <p:spPr>
          <a:xfrm>
            <a:off x="838200" y="1825624"/>
            <a:ext cx="10515600" cy="4840647"/>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CO" dirty="0">
                <a:solidFill>
                  <a:srgbClr val="FF0000"/>
                </a:solidFill>
              </a:rPr>
              <a:t>2 Cor.13:13</a:t>
            </a:r>
            <a:r>
              <a:rPr lang="es-CO" dirty="0"/>
              <a:t>. “</a:t>
            </a:r>
            <a:r>
              <a:rPr lang="es-CO" b="1" i="1" dirty="0"/>
              <a:t>La gracia del Señor Jesucristo, el amor de Dios y la comunión del Espíritu Santo sean con todos vosotros</a:t>
            </a:r>
            <a:r>
              <a:rPr lang="es-CO" dirty="0"/>
              <a:t>”. Amén</a:t>
            </a:r>
          </a:p>
          <a:p>
            <a:pPr marL="457200" lvl="1" indent="0">
              <a:buNone/>
            </a:pPr>
            <a:endParaRPr lang="es-CO" dirty="0"/>
          </a:p>
          <a:p>
            <a:pPr marL="0" indent="0">
              <a:buNone/>
            </a:pPr>
            <a:r>
              <a:rPr lang="es-CO" dirty="0"/>
              <a:t>La palabra “Trinidad” significa tri-unidad, o tres en uno. Y En los textos bíblicos que hemos citado encontramos un fuerte argumento para tener la certeza de la pluralidad de la naturaleza de Dios. Y los apóstoles los citan en sus epístolas.  </a:t>
            </a:r>
          </a:p>
          <a:p>
            <a:r>
              <a:rPr lang="es-CO" dirty="0">
                <a:solidFill>
                  <a:srgbClr val="FF0000"/>
                </a:solidFill>
              </a:rPr>
              <a:t>1 Ped.1.2</a:t>
            </a:r>
            <a:r>
              <a:rPr lang="es-CO" dirty="0"/>
              <a:t>. “</a:t>
            </a:r>
            <a:r>
              <a:rPr lang="es-CO" b="1" i="1" dirty="0"/>
              <a:t>Elegidos según el previo conocimiento de Dios Padre en santificación del Espíritu, para obedecer y ser rociados con la sangre de Jesucristo: Gracia y paz os sean multiplicadas</a:t>
            </a:r>
            <a:r>
              <a:rPr lang="es-CO" dirty="0"/>
              <a:t>”.</a:t>
            </a:r>
          </a:p>
          <a:p>
            <a:r>
              <a:rPr lang="es-CO" dirty="0">
                <a:solidFill>
                  <a:srgbClr val="FF0000"/>
                </a:solidFill>
              </a:rPr>
              <a:t>Judas 1:20,21</a:t>
            </a:r>
            <a:r>
              <a:rPr lang="es-CO" dirty="0"/>
              <a:t>. “</a:t>
            </a:r>
            <a:r>
              <a:rPr lang="es-CO" b="1" i="1" dirty="0"/>
              <a:t>Pero vosotros, amados, edificándoos sobre vuestra santísima fe, orando en el Espíritu Santo, 21 conservaos en el amor de Dios, esperando la misericordia de nuestro Señor Jesucristo para vida eterna</a:t>
            </a:r>
            <a:r>
              <a:rPr lang="es-CO" dirty="0"/>
              <a:t>”. </a:t>
            </a:r>
          </a:p>
          <a:p>
            <a:pPr marL="457200" lvl="1" indent="0">
              <a:buNone/>
            </a:pPr>
            <a:endParaRPr lang="es-CO" dirty="0"/>
          </a:p>
        </p:txBody>
      </p:sp>
    </p:spTree>
    <p:extLst>
      <p:ext uri="{BB962C8B-B14F-4D97-AF65-F5344CB8AC3E}">
        <p14:creationId xmlns:p14="http://schemas.microsoft.com/office/powerpoint/2010/main" val="12051829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71948"/>
            <a:ext cx="10515600" cy="6120581"/>
          </a:xfrm>
          <a:effectLst>
            <a:glow rad="101600">
              <a:srgbClr val="C00000">
                <a:alpha val="60000"/>
              </a:srgbClr>
            </a:glow>
          </a:effectLst>
        </p:spPr>
        <p:style>
          <a:lnRef idx="2">
            <a:schemeClr val="accent4"/>
          </a:lnRef>
          <a:fillRef idx="1">
            <a:schemeClr val="lt1"/>
          </a:fillRef>
          <a:effectRef idx="0">
            <a:schemeClr val="accent4"/>
          </a:effectRef>
          <a:fontRef idx="minor">
            <a:schemeClr val="dk1"/>
          </a:fontRef>
        </p:style>
        <p:txBody>
          <a:bodyPr>
            <a:normAutofit fontScale="85000" lnSpcReduction="20000"/>
          </a:bodyPr>
          <a:lstStyle/>
          <a:p>
            <a:r>
              <a:rPr lang="es-CO" dirty="0">
                <a:solidFill>
                  <a:srgbClr val="FF0000"/>
                </a:solidFill>
              </a:rPr>
              <a:t>Juan 20:17</a:t>
            </a:r>
            <a:r>
              <a:rPr lang="es-CO" dirty="0"/>
              <a:t>. “</a:t>
            </a:r>
            <a:r>
              <a:rPr lang="es-CO" b="1" i="1" dirty="0"/>
              <a:t>Jesús le dijo: --¡Suéltame!, porque aún no he subido a mi Padre; pero ve a mis hermanos y diles: "Subo a mi Padre y a vuestro Padre, a mi Dios y a vuestro Dios</a:t>
            </a:r>
            <a:r>
              <a:rPr lang="es-CO" dirty="0"/>
              <a:t>“.</a:t>
            </a:r>
          </a:p>
          <a:p>
            <a:r>
              <a:rPr lang="es-CO" dirty="0">
                <a:solidFill>
                  <a:srgbClr val="FF0000"/>
                </a:solidFill>
              </a:rPr>
              <a:t>Mt.28:19</a:t>
            </a:r>
            <a:r>
              <a:rPr lang="es-CO" dirty="0"/>
              <a:t>. “</a:t>
            </a:r>
            <a:r>
              <a:rPr lang="es-CO" b="1" i="1" dirty="0"/>
              <a:t>Por tanto, id, y enseñad a todas las naciones, bautizándolos en el nombre del Padre, y del Hijo, y del Espíritu Santo</a:t>
            </a:r>
            <a:r>
              <a:rPr lang="es-CO" dirty="0"/>
              <a:t>”. </a:t>
            </a:r>
          </a:p>
          <a:p>
            <a:r>
              <a:rPr lang="es-CO" u="sng" dirty="0"/>
              <a:t>COMENTARIO BIBLICO ADVENTISTA</a:t>
            </a:r>
            <a:r>
              <a:rPr lang="es-CO" dirty="0"/>
              <a:t>: Por tanto, id; Los versos de </a:t>
            </a:r>
            <a:r>
              <a:rPr lang="es-CO" dirty="0">
                <a:solidFill>
                  <a:srgbClr val="FF0000"/>
                </a:solidFill>
              </a:rPr>
              <a:t>Mat 28:19-20</a:t>
            </a:r>
            <a:r>
              <a:rPr lang="es-CO" dirty="0"/>
              <a:t> </a:t>
            </a:r>
            <a:r>
              <a:rPr lang="es-CO" b="1" dirty="0"/>
              <a:t>son la carta magna de la iglesia cristiana</a:t>
            </a:r>
            <a:r>
              <a:rPr lang="es-CO" dirty="0"/>
              <a:t>. En la orden, “id”, Cristo incluyó a todos los creyentes hasta el mismo fin del mundo </a:t>
            </a:r>
            <a:r>
              <a:rPr lang="es-CO" dirty="0">
                <a:solidFill>
                  <a:srgbClr val="FF0000"/>
                </a:solidFill>
              </a:rPr>
              <a:t>(DTG 761; cf. 758). </a:t>
            </a:r>
            <a:r>
              <a:rPr lang="es-CO" dirty="0"/>
              <a:t>Como discípulos, los once habían aprendido en la escuela de Cristo; ahora como apóstoles, fueron enviados a enseñar a otros. </a:t>
            </a:r>
          </a:p>
          <a:p>
            <a:r>
              <a:rPr lang="es-CO" dirty="0"/>
              <a:t>Con referencia a la responsabilidad que tienen los que creen en Cristo de compartir su fe, </a:t>
            </a:r>
            <a:r>
              <a:rPr lang="es-CO" dirty="0">
                <a:solidFill>
                  <a:srgbClr val="FF0000"/>
                </a:solidFill>
              </a:rPr>
              <a:t>Ver Mat 5:13-16; Luc 24:48</a:t>
            </a:r>
            <a:r>
              <a:rPr lang="es-CO" dirty="0"/>
              <a:t>. Las palabras “por tanto” relacionan el mandato de ir y hacer discípulos con la “potestad” de Jesús, </a:t>
            </a:r>
            <a:r>
              <a:rPr lang="es-CO" dirty="0">
                <a:solidFill>
                  <a:srgbClr val="FF0000"/>
                </a:solidFill>
              </a:rPr>
              <a:t>Mat 28:18</a:t>
            </a:r>
            <a:r>
              <a:rPr lang="es-CO" dirty="0"/>
              <a:t>. Haced discípulos. Debían hacer discípulos entre judíos y gentiles, en todas las naciones </a:t>
            </a:r>
            <a:r>
              <a:rPr lang="es-CO" dirty="0">
                <a:solidFill>
                  <a:srgbClr val="FF0000"/>
                </a:solidFill>
              </a:rPr>
              <a:t>(Ver Rom 1:16; Rom 2:10). </a:t>
            </a:r>
            <a:r>
              <a:rPr lang="es-CO" dirty="0"/>
              <a:t>Comparar esto con la gran promesa de que el Evangelio del reino será predicado en todo el mundo “para testimonio a todas las naciones” </a:t>
            </a:r>
            <a:r>
              <a:rPr lang="es-CO" dirty="0">
                <a:solidFill>
                  <a:srgbClr val="FF0000"/>
                </a:solidFill>
              </a:rPr>
              <a:t>(ver Mat 24:14).</a:t>
            </a:r>
            <a:r>
              <a:rPr lang="es-CO" b="1" dirty="0"/>
              <a:t> (Esto se debía hacer, teniendo en cuenta, siempre la orden de Jesús). “Bautizándolos en el nombre del Padre, del Hijo y del Espíritu Santo”. </a:t>
            </a:r>
            <a:r>
              <a:rPr lang="es-CO" dirty="0"/>
              <a:t>Esta comisión puede ser considerada como la razón básica del trabajo misionero de la iglesia. </a:t>
            </a:r>
          </a:p>
        </p:txBody>
      </p:sp>
    </p:spTree>
    <p:extLst>
      <p:ext uri="{BB962C8B-B14F-4D97-AF65-F5344CB8AC3E}">
        <p14:creationId xmlns:p14="http://schemas.microsoft.com/office/powerpoint/2010/main" val="7541026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611159"/>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Autofit/>
          </a:bodyPr>
          <a:lstStyle/>
          <a:p>
            <a:pPr algn="ctr"/>
            <a:r>
              <a:rPr lang="es-CO" sz="3200" dirty="0"/>
              <a:t> </a:t>
            </a:r>
            <a:r>
              <a:rPr lang="es-CO" sz="2800" b="1" dirty="0"/>
              <a:t>Nosotros no debemos de seguir doctrinas de hombres, sino la doctrina que encontramos en las Escrituras, las cuales son inspiradas por Dios</a:t>
            </a:r>
            <a:br>
              <a:rPr lang="es-CO" sz="2800" b="1" dirty="0"/>
            </a:br>
            <a:r>
              <a:rPr lang="es-CO" sz="2800" dirty="0">
                <a:solidFill>
                  <a:srgbClr val="FF0000"/>
                </a:solidFill>
              </a:rPr>
              <a:t>(2 Tim. 3:16-17; 2 Pedro 1:20-21). </a:t>
            </a:r>
            <a:endParaRPr lang="es-CO" sz="3200" dirty="0">
              <a:solidFill>
                <a:srgbClr val="FF0000"/>
              </a:solidFill>
            </a:endParaRPr>
          </a:p>
        </p:txBody>
      </p:sp>
      <p:sp>
        <p:nvSpPr>
          <p:cNvPr id="3" name="Marcador de contenido 2"/>
          <p:cNvSpPr>
            <a:spLocks noGrp="1"/>
          </p:cNvSpPr>
          <p:nvPr>
            <p:ph idx="1"/>
          </p:nvPr>
        </p:nvSpPr>
        <p:spPr>
          <a:xfrm>
            <a:off x="838200" y="5136433"/>
            <a:ext cx="10515600" cy="1588832"/>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b="1" i="1" dirty="0"/>
              <a:t>Palabra compuesta de Tres y Unidad=Tri-unidad o Trinidad.</a:t>
            </a:r>
            <a:r>
              <a:rPr lang="es-CO" dirty="0"/>
              <a:t>  </a:t>
            </a:r>
          </a:p>
          <a:p>
            <a:pPr marL="0" indent="0" algn="ctr">
              <a:buNone/>
            </a:pPr>
            <a:r>
              <a:rPr lang="es-CO" dirty="0"/>
              <a:t>Aunque la palabra "Trinidad" no se encuentra en la Biblia, es la palabra que mejor nos deja entender la forma "Tri-Partita" en la cual Dios existe según lo revelado en las Santas Escrituras</a:t>
            </a:r>
          </a:p>
        </p:txBody>
      </p:sp>
      <p:pic>
        <p:nvPicPr>
          <p:cNvPr id="4" name="Imagen 3"/>
          <p:cNvPicPr>
            <a:picLocks noChangeAspect="1"/>
          </p:cNvPicPr>
          <p:nvPr/>
        </p:nvPicPr>
        <p:blipFill>
          <a:blip r:embed="rId2"/>
          <a:stretch>
            <a:fillRect/>
          </a:stretch>
        </p:blipFill>
        <p:spPr>
          <a:xfrm>
            <a:off x="838200" y="2079523"/>
            <a:ext cx="3232357" cy="2953672"/>
          </a:xfrm>
          <a:prstGeom prst="rect">
            <a:avLst/>
          </a:prstGeom>
        </p:spPr>
      </p:pic>
      <p:pic>
        <p:nvPicPr>
          <p:cNvPr id="5" name="Imagen 4"/>
          <p:cNvPicPr>
            <a:picLocks noChangeAspect="1"/>
          </p:cNvPicPr>
          <p:nvPr/>
        </p:nvPicPr>
        <p:blipFill>
          <a:blip r:embed="rId3"/>
          <a:stretch>
            <a:fillRect/>
          </a:stretch>
        </p:blipFill>
        <p:spPr>
          <a:xfrm>
            <a:off x="4232788" y="2079523"/>
            <a:ext cx="3343275" cy="2953671"/>
          </a:xfrm>
          <a:prstGeom prst="rect">
            <a:avLst/>
          </a:prstGeom>
        </p:spPr>
      </p:pic>
      <p:pic>
        <p:nvPicPr>
          <p:cNvPr id="6" name="Imagen 5"/>
          <p:cNvPicPr>
            <a:picLocks noChangeAspect="1"/>
          </p:cNvPicPr>
          <p:nvPr/>
        </p:nvPicPr>
        <p:blipFill>
          <a:blip r:embed="rId4"/>
          <a:stretch>
            <a:fillRect/>
          </a:stretch>
        </p:blipFill>
        <p:spPr>
          <a:xfrm>
            <a:off x="7738294" y="2079523"/>
            <a:ext cx="3615506" cy="2953671"/>
          </a:xfrm>
          <a:prstGeom prst="rect">
            <a:avLst/>
          </a:prstGeom>
        </p:spPr>
      </p:pic>
    </p:spTree>
    <p:extLst>
      <p:ext uri="{BB962C8B-B14F-4D97-AF65-F5344CB8AC3E}">
        <p14:creationId xmlns:p14="http://schemas.microsoft.com/office/powerpoint/2010/main" val="27611219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27703"/>
            <a:ext cx="10515600" cy="6238568"/>
          </a:xfrm>
          <a:effectLst>
            <a:glow rad="101600">
              <a:schemeClr val="tx1">
                <a:lumMod val="75000"/>
                <a:lumOff val="25000"/>
                <a:alpha val="60000"/>
              </a:schemeClr>
            </a:glow>
          </a:effectLst>
        </p:spPr>
        <p:style>
          <a:lnRef idx="2">
            <a:schemeClr val="accent6"/>
          </a:lnRef>
          <a:fillRef idx="1">
            <a:schemeClr val="lt1"/>
          </a:fillRef>
          <a:effectRef idx="0">
            <a:schemeClr val="accent6"/>
          </a:effectRef>
          <a:fontRef idx="minor">
            <a:schemeClr val="dk1"/>
          </a:fontRef>
        </p:style>
        <p:txBody>
          <a:bodyPr>
            <a:normAutofit/>
          </a:bodyPr>
          <a:lstStyle/>
          <a:p>
            <a:r>
              <a:rPr lang="es-CO" dirty="0"/>
              <a:t>El cristianismo fue la primera religión que asumió un carácter verdaderamente internacional. En buena medida, las religiones paganas carecían de celo misionero y de actividad. Eran básicamente de carácter nacional, y no se proponían convertir a gente de otras nacionalidades. La comisión evangélica elimina las fronteras nacionales, y los habitantes de todas las naciones se convierten en miembros de una gran hermandad en la cual “no hay judío ni griego; no hay esclavo ni libre; no hay varón ni mujer; porque todos” somos “uno en Cristo Jesús” </a:t>
            </a:r>
            <a:r>
              <a:rPr lang="es-CO" dirty="0">
                <a:solidFill>
                  <a:srgbClr val="FF0000"/>
                </a:solidFill>
              </a:rPr>
              <a:t>(Gal 3:28; cf. Col 3:11). </a:t>
            </a:r>
          </a:p>
          <a:p>
            <a:r>
              <a:rPr lang="es-CO" dirty="0"/>
              <a:t>El cristianismo destruye todas las barreras de raza, de nacionalidad, de sociedad, de nivel económico y de costumbres sociales. “</a:t>
            </a:r>
            <a:r>
              <a:rPr lang="es-CO" b="1" i="1" dirty="0"/>
              <a:t>Bautizándolos en el nombre</a:t>
            </a:r>
            <a:r>
              <a:rPr lang="es-CO" dirty="0"/>
              <a:t>”, esto puede significar hacerlos miembros de la familia del Padre, del Hijo y del Espíritu Santo, o sobre la base de la autoridad delegada por el Padre, el Hijo y el Espíritu Santo. </a:t>
            </a:r>
          </a:p>
        </p:txBody>
      </p:sp>
    </p:spTree>
    <p:extLst>
      <p:ext uri="{BB962C8B-B14F-4D97-AF65-F5344CB8AC3E}">
        <p14:creationId xmlns:p14="http://schemas.microsoft.com/office/powerpoint/2010/main" val="38224816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01444"/>
            <a:ext cx="10515600" cy="6194323"/>
          </a:xfrm>
          <a:effectLst>
            <a:glow rad="101600">
              <a:schemeClr val="accent2">
                <a:lumMod val="50000"/>
                <a:alpha val="60000"/>
              </a:schemeClr>
            </a:glow>
          </a:effectLst>
        </p:spPr>
        <p:style>
          <a:lnRef idx="2">
            <a:schemeClr val="accent4"/>
          </a:lnRef>
          <a:fillRef idx="1">
            <a:schemeClr val="lt1"/>
          </a:fillRef>
          <a:effectRef idx="0">
            <a:schemeClr val="accent4"/>
          </a:effectRef>
          <a:fontRef idx="minor">
            <a:schemeClr val="dk1"/>
          </a:fontRef>
        </p:style>
        <p:txBody>
          <a:bodyPr>
            <a:normAutofit fontScale="85000" lnSpcReduction="10000"/>
          </a:bodyPr>
          <a:lstStyle/>
          <a:p>
            <a:r>
              <a:rPr lang="es-CO" sz="3000" b="1" u="sng" dirty="0"/>
              <a:t>Padre</a:t>
            </a:r>
            <a:r>
              <a:rPr lang="es-CO" b="1" u="sng" dirty="0"/>
              <a:t>.</a:t>
            </a:r>
            <a:r>
              <a:rPr lang="es-CO" dirty="0"/>
              <a:t> Con referencia a la importancia de este título, El CBA dice: El reconocimiento de que somos hijos de nuestro Padre celestial debiera ser lo primero en cada oración.  Posiblemente seamos indignos de llamarle “Padre”, pero siempre que lo hagamos con sinceridad, él nos recibe con regocijo, </a:t>
            </a:r>
            <a:r>
              <a:rPr lang="es-CO" dirty="0">
                <a:solidFill>
                  <a:srgbClr val="FF0000"/>
                </a:solidFill>
              </a:rPr>
              <a:t>(Ver Luc. 15:21-24) </a:t>
            </a:r>
            <a:r>
              <a:rPr lang="es-CO" dirty="0"/>
              <a:t>y nos reconoce como hijos en verdad.  El que Dios sea nuestro Padre nos une como cristianos en la gran comunión universal de la fe con todos los que con sinceridad y en verdad reconocen al Padre de nuestro Señor Jesucristo.</a:t>
            </a:r>
          </a:p>
          <a:p>
            <a:r>
              <a:rPr lang="es-CO" sz="3000" b="1" u="sng" dirty="0"/>
              <a:t>Hijo</a:t>
            </a:r>
            <a:r>
              <a:rPr lang="es-CO" sz="3000" b="1" dirty="0"/>
              <a:t>.</a:t>
            </a:r>
            <a:r>
              <a:rPr lang="es-CO" dirty="0"/>
              <a:t> En cuanto a la importancia del título “Hijo” aplicado a Jesús, El CBA dice: “El título “Hijo del Hombre” lo designa como al Cristo encarnado </a:t>
            </a:r>
            <a:r>
              <a:rPr lang="es-CO" dirty="0">
                <a:solidFill>
                  <a:srgbClr val="FF0000"/>
                </a:solidFill>
              </a:rPr>
              <a:t>(Ver Juan.1:14; Fil.2:6-8)</a:t>
            </a:r>
            <a:r>
              <a:rPr lang="es-CO" dirty="0"/>
              <a:t>. Destaca el milagro por el cual el Creador y la criatura se unieron en una persona divino-humana. Testifica de la verdad de que ciertamente los hijos de los hombres pueden llegar a convertirse en hijos de Dios </a:t>
            </a:r>
            <a:r>
              <a:rPr lang="es-CO" dirty="0">
                <a:solidFill>
                  <a:srgbClr val="FF0000"/>
                </a:solidFill>
              </a:rPr>
              <a:t>(Ver Juan 1:12; Gal.4:3-7; 1Jo.3:1-2)</a:t>
            </a:r>
            <a:r>
              <a:rPr lang="es-CO" dirty="0"/>
              <a:t>. La Deidad se identificó con la humanidad a fin de que la humanidad pudiera otra vez transformarse a la imagen de la Divinidad </a:t>
            </a:r>
            <a:r>
              <a:rPr lang="es-CO" dirty="0">
                <a:solidFill>
                  <a:srgbClr val="FF0000"/>
                </a:solidFill>
              </a:rPr>
              <a:t>(DTG 16). </a:t>
            </a:r>
          </a:p>
          <a:p>
            <a:r>
              <a:rPr lang="es-CO" sz="3300" b="1" u="sng" dirty="0"/>
              <a:t>Espíritu Santo</a:t>
            </a:r>
            <a:r>
              <a:rPr lang="es-CO" dirty="0"/>
              <a:t>. Con referencia a la misión y obra del Espíritu Santo, el CBA dice: “El Espíritu Santo es el Instrumento por medio del cual se ejerce el poder creador y vivificador de Dios”. “Por obra del Espíritu Santo el “Verbo fue hecho carne”. “A fin de no aceptar a Jesús como el Mesías, los judíos inventaron el cuento de que era hijo ilegítimo”. </a:t>
            </a:r>
          </a:p>
        </p:txBody>
      </p:sp>
    </p:spTree>
    <p:extLst>
      <p:ext uri="{BB962C8B-B14F-4D97-AF65-F5344CB8AC3E}">
        <p14:creationId xmlns:p14="http://schemas.microsoft.com/office/powerpoint/2010/main" val="49166089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71948"/>
            <a:ext cx="10515600" cy="6135329"/>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CO" dirty="0"/>
              <a:t>“La encarnación de Jesús es un milagro sublime e insondable, realizado por el Espíritu Santo. El era “en forma de Dios” </a:t>
            </a:r>
            <a:r>
              <a:rPr lang="es-CO" dirty="0">
                <a:solidFill>
                  <a:srgbClr val="FF0000"/>
                </a:solidFill>
              </a:rPr>
              <a:t>(Ver Fil.2:6; Juan 1:2), </a:t>
            </a:r>
            <a:r>
              <a:rPr lang="es-CO" dirty="0"/>
              <a:t>era adorado por las huestes celestiales, y ocupaba el trono del universo.  Pero como Rey de gloria “prefirió devolver el cetro a las manos del Padre” </a:t>
            </a:r>
            <a:r>
              <a:rPr lang="es-CO" dirty="0">
                <a:solidFill>
                  <a:srgbClr val="FF0000"/>
                </a:solidFill>
              </a:rPr>
              <a:t>(DTG 14) </a:t>
            </a:r>
            <a:r>
              <a:rPr lang="es-CO" dirty="0"/>
              <a:t>a fin de que fuera “por un poco inferior a los ángeles” </a:t>
            </a:r>
            <a:r>
              <a:rPr lang="es-CO" dirty="0">
                <a:solidFill>
                  <a:srgbClr val="FF0000"/>
                </a:solidFill>
              </a:rPr>
              <a:t>(Ver Heb.2:7-8), </a:t>
            </a:r>
            <a:r>
              <a:rPr lang="es-CO" dirty="0"/>
              <a:t>“semejante a los hombres” </a:t>
            </a:r>
            <a:r>
              <a:rPr lang="es-CO" dirty="0">
                <a:solidFill>
                  <a:srgbClr val="FF0000"/>
                </a:solidFill>
              </a:rPr>
              <a:t>(Fil. 2:7).  </a:t>
            </a:r>
          </a:p>
          <a:p>
            <a:r>
              <a:rPr lang="es-CO" dirty="0"/>
              <a:t>Más tarde, recibiría de nuevo “toda potestad” </a:t>
            </a:r>
            <a:r>
              <a:rPr lang="es-CO" dirty="0">
                <a:solidFill>
                  <a:srgbClr val="FF0000"/>
                </a:solidFill>
              </a:rPr>
              <a:t>(Mat.28:18), </a:t>
            </a:r>
            <a:r>
              <a:rPr lang="es-CO" dirty="0"/>
              <a:t>sería “entronizado en medio de la adoración de los ángeles” </a:t>
            </a:r>
            <a:r>
              <a:rPr lang="es-CO" dirty="0">
                <a:solidFill>
                  <a:srgbClr val="FF0000"/>
                </a:solidFill>
              </a:rPr>
              <a:t>(HA p 31) </a:t>
            </a:r>
            <a:r>
              <a:rPr lang="es-CO" dirty="0"/>
              <a:t>y sería coronado de “gloria y de honra” </a:t>
            </a:r>
            <a:r>
              <a:rPr lang="es-CO" dirty="0">
                <a:solidFill>
                  <a:srgbClr val="FF0000"/>
                </a:solidFill>
              </a:rPr>
              <a:t>(Heb_2:7; Isa_52:13-15).  </a:t>
            </a:r>
            <a:r>
              <a:rPr lang="es-CO" dirty="0"/>
              <a:t>Sin embargo, el misterio de la encarnación no es tan grande como el misterio del tierno amor que la originó </a:t>
            </a:r>
            <a:r>
              <a:rPr lang="es-CO" dirty="0">
                <a:solidFill>
                  <a:srgbClr val="FF0000"/>
                </a:solidFill>
              </a:rPr>
              <a:t>(Juan 3:16; Rom. 5:8; Gal.2:20; 1Juan4:9).  </a:t>
            </a:r>
            <a:r>
              <a:rPr lang="es-CO" dirty="0"/>
              <a:t>El “misterio de la piedad” es el gran misterio de todos los tiempos </a:t>
            </a:r>
            <a:r>
              <a:rPr lang="es-CO" dirty="0">
                <a:solidFill>
                  <a:srgbClr val="FF0000"/>
                </a:solidFill>
              </a:rPr>
              <a:t>(ver 1Ti.3:16; Fil. 2:7-8).</a:t>
            </a:r>
          </a:p>
          <a:p>
            <a:r>
              <a:rPr lang="es-CO" dirty="0"/>
              <a:t> Ver </a:t>
            </a:r>
            <a:r>
              <a:rPr lang="es-CO" dirty="0">
                <a:solidFill>
                  <a:srgbClr val="FF0000"/>
                </a:solidFill>
              </a:rPr>
              <a:t>Juan 14:16-18; Juan16:7-14</a:t>
            </a:r>
            <a:r>
              <a:rPr lang="es-CO" dirty="0"/>
              <a:t>. La naturaleza del Espíritu Santo es un misterio divino, sobre el cual la Inspiración no ha visto conveniente hablar. La especulación acerca de este tema es inútil. </a:t>
            </a:r>
          </a:p>
          <a:p>
            <a:r>
              <a:rPr lang="es-CO" dirty="0"/>
              <a:t>Por ende; la doctrina de la Trinidad, es muy importante en la fe del cristiano, Es tan importante que Cristo ordenó bautizar en el nombre del Padre, del Hijo y del Espíritu Santo. Además como hemos visto, todos los escritores del N. Testamento lo mencionan.  </a:t>
            </a:r>
          </a:p>
          <a:p>
            <a:endParaRPr lang="es-CO" dirty="0"/>
          </a:p>
        </p:txBody>
      </p:sp>
    </p:spTree>
    <p:extLst>
      <p:ext uri="{BB962C8B-B14F-4D97-AF65-F5344CB8AC3E}">
        <p14:creationId xmlns:p14="http://schemas.microsoft.com/office/powerpoint/2010/main" val="68303974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arn(inVertical)">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1186</TotalTime>
  <Words>1651</Words>
  <Application>Microsoft Office PowerPoint</Application>
  <PresentationFormat>Panorámica</PresentationFormat>
  <Paragraphs>39</Paragraphs>
  <Slides>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9</vt:i4>
      </vt:variant>
    </vt:vector>
  </HeadingPairs>
  <TitlesOfParts>
    <vt:vector size="14" baseType="lpstr">
      <vt:lpstr>Arial</vt:lpstr>
      <vt:lpstr>Bodoni MT</vt:lpstr>
      <vt:lpstr>Calibri</vt:lpstr>
      <vt:lpstr>Calibri Light</vt:lpstr>
      <vt:lpstr>Tema de Office</vt:lpstr>
      <vt:lpstr> LAS TRES PERSONAS DE TA TRINIDAD</vt:lpstr>
      <vt:lpstr>Presentación de PowerPoint</vt:lpstr>
      <vt:lpstr>Presentación de PowerPoint</vt:lpstr>
      <vt:lpstr>LAS TRES PEERSONAS DE LA TRINIDAD.  </vt:lpstr>
      <vt:lpstr>Presentación de PowerPoint</vt:lpstr>
      <vt:lpstr> Nosotros no debemos de seguir doctrinas de hombres, sino la doctrina que encontramos en las Escrituras, las cuales son inspiradas por Dios (2 Tim. 3:16-17; 2 Pedro 1:20-21). </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TRES PERSONAS DE TA TRINIDAD</dc:title>
  <dc:creator>Usuario</dc:creator>
  <cp:lastModifiedBy>Servidor</cp:lastModifiedBy>
  <cp:revision>45</cp:revision>
  <dcterms:created xsi:type="dcterms:W3CDTF">2017-04-18T16:57:39Z</dcterms:created>
  <dcterms:modified xsi:type="dcterms:W3CDTF">2017-04-25T14:01:12Z</dcterms:modified>
</cp:coreProperties>
</file>